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22"/>
  </p:notesMasterIdLst>
  <p:sldIdLst>
    <p:sldId id="371" r:id="rId2"/>
    <p:sldId id="384" r:id="rId3"/>
    <p:sldId id="399" r:id="rId4"/>
    <p:sldId id="380" r:id="rId5"/>
    <p:sldId id="381" r:id="rId6"/>
    <p:sldId id="398" r:id="rId7"/>
    <p:sldId id="395" r:id="rId8"/>
    <p:sldId id="382" r:id="rId9"/>
    <p:sldId id="390" r:id="rId10"/>
    <p:sldId id="388" r:id="rId11"/>
    <p:sldId id="392" r:id="rId12"/>
    <p:sldId id="396" r:id="rId13"/>
    <p:sldId id="393" r:id="rId14"/>
    <p:sldId id="383" r:id="rId15"/>
    <p:sldId id="376" r:id="rId16"/>
    <p:sldId id="389" r:id="rId17"/>
    <p:sldId id="374" r:id="rId18"/>
    <p:sldId id="377" r:id="rId19"/>
    <p:sldId id="397" r:id="rId20"/>
    <p:sldId id="3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6B8537"/>
    <a:srgbClr val="E56D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0" autoAdjust="0"/>
    <p:restoredTop sz="94660"/>
  </p:normalViewPr>
  <p:slideViewPr>
    <p:cSldViewPr>
      <p:cViewPr varScale="1">
        <p:scale>
          <a:sx n="109" d="100"/>
          <a:sy n="109" d="100"/>
        </p:scale>
        <p:origin x="195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История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BC-40B8-92D0-10B34BA6CCD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BC-40B8-92D0-10B34BA6CCD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BC-40B8-92D0-10B34BA6CC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Лист1!$B$1:$G$2</c:f>
              <c:multiLvlStrCache>
                <c:ptCount val="6"/>
                <c:lvl>
                  <c:pt idx="0">
                    <c:v>РТ</c:v>
                  </c:pt>
                  <c:pt idx="1">
                    <c:v>НМР</c:v>
                  </c:pt>
                  <c:pt idx="2">
                    <c:v>РТ</c:v>
                  </c:pt>
                  <c:pt idx="3">
                    <c:v>НМР</c:v>
                  </c:pt>
                  <c:pt idx="4">
                    <c:v>РТ</c:v>
                  </c:pt>
                  <c:pt idx="5">
                    <c:v>НМР</c:v>
                  </c:pt>
                </c:lvl>
                <c:lvl>
                  <c:pt idx="0">
                    <c:v>2021</c:v>
                  </c:pt>
                  <c:pt idx="2">
                    <c:v>2022</c:v>
                  </c:pt>
                  <c:pt idx="4">
                    <c:v>2023</c:v>
                  </c:pt>
                </c:lvl>
              </c:multiLvlStrCache>
            </c:multiLvlStrRef>
          </c:cat>
          <c:val>
            <c:numRef>
              <c:f>Лист1!$B$3:$G$3</c:f>
              <c:numCache>
                <c:formatCode>General</c:formatCode>
                <c:ptCount val="6"/>
                <c:pt idx="0">
                  <c:v>61.4</c:v>
                </c:pt>
                <c:pt idx="1">
                  <c:v>61.4</c:v>
                </c:pt>
                <c:pt idx="2">
                  <c:v>64.48</c:v>
                </c:pt>
                <c:pt idx="3">
                  <c:v>72.23</c:v>
                </c:pt>
                <c:pt idx="4">
                  <c:v>60.62</c:v>
                </c:pt>
                <c:pt idx="5">
                  <c:v>64.36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BC-40B8-92D0-10B34BA6C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-27"/>
        <c:axId val="647517247"/>
        <c:axId val="647518911"/>
      </c:barChart>
      <c:catAx>
        <c:axId val="647517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7518911"/>
        <c:crosses val="autoZero"/>
        <c:auto val="1"/>
        <c:lblAlgn val="ctr"/>
        <c:lblOffset val="100"/>
        <c:noMultiLvlLbl val="0"/>
      </c:catAx>
      <c:valAx>
        <c:axId val="64751891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47517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История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Лист1!$B$1:$G$2</c:f>
              <c:multiLvlStrCache>
                <c:ptCount val="6"/>
                <c:lvl>
                  <c:pt idx="0">
                    <c:v>РТ</c:v>
                  </c:pt>
                  <c:pt idx="1">
                    <c:v>НМР</c:v>
                  </c:pt>
                  <c:pt idx="2">
                    <c:v>РТ</c:v>
                  </c:pt>
                  <c:pt idx="3">
                    <c:v>НМР</c:v>
                  </c:pt>
                  <c:pt idx="4">
                    <c:v>РТ</c:v>
                  </c:pt>
                  <c:pt idx="5">
                    <c:v>НМР</c:v>
                  </c:pt>
                </c:lvl>
                <c:lvl>
                  <c:pt idx="0">
                    <c:v>2021</c:v>
                  </c:pt>
                  <c:pt idx="2">
                    <c:v>2022</c:v>
                  </c:pt>
                  <c:pt idx="4">
                    <c:v>2023</c:v>
                  </c:pt>
                </c:lvl>
              </c:multiLvlStrCache>
            </c:multiLvlStrRef>
          </c:cat>
          <c:val>
            <c:numRef>
              <c:f>Лист1!$B$3:$G$3</c:f>
            </c:numRef>
          </c:val>
          <c:extLst>
            <c:ext xmlns:c16="http://schemas.microsoft.com/office/drawing/2014/chart" uri="{C3380CC4-5D6E-409C-BE32-E72D297353CC}">
              <c16:uniqueId val="{00000000-24D8-4638-B874-E4775FA3E46D}"/>
            </c:ext>
          </c:extLst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Общество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4D8-4638-B874-E4775FA3E46D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4D8-4638-B874-E4775FA3E46D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4D8-4638-B874-E4775FA3E4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Лист1!$B$1:$G$2</c:f>
              <c:multiLvlStrCache>
                <c:ptCount val="6"/>
                <c:lvl>
                  <c:pt idx="0">
                    <c:v>РТ</c:v>
                  </c:pt>
                  <c:pt idx="1">
                    <c:v>НМР</c:v>
                  </c:pt>
                  <c:pt idx="2">
                    <c:v>РТ</c:v>
                  </c:pt>
                  <c:pt idx="3">
                    <c:v>НМР</c:v>
                  </c:pt>
                  <c:pt idx="4">
                    <c:v>РТ</c:v>
                  </c:pt>
                  <c:pt idx="5">
                    <c:v>НМР</c:v>
                  </c:pt>
                </c:lvl>
                <c:lvl>
                  <c:pt idx="0">
                    <c:v>2021</c:v>
                  </c:pt>
                  <c:pt idx="2">
                    <c:v>2022</c:v>
                  </c:pt>
                  <c:pt idx="4">
                    <c:v>2023</c:v>
                  </c:pt>
                </c:lvl>
              </c:multiLvlStrCache>
            </c:multiLvlStrRef>
          </c:cat>
          <c:val>
            <c:numRef>
              <c:f>Лист1!$B$4:$G$4</c:f>
              <c:numCache>
                <c:formatCode>General</c:formatCode>
                <c:ptCount val="6"/>
                <c:pt idx="0">
                  <c:v>61.57</c:v>
                </c:pt>
                <c:pt idx="1">
                  <c:v>65.7</c:v>
                </c:pt>
                <c:pt idx="2">
                  <c:v>67.069999999999993</c:v>
                </c:pt>
                <c:pt idx="3">
                  <c:v>71.069999999999993</c:v>
                </c:pt>
                <c:pt idx="4">
                  <c:v>61.1</c:v>
                </c:pt>
                <c:pt idx="5">
                  <c:v>64.150000000000006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4D8-4638-B874-E4775FA3E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3"/>
        <c:overlap val="-27"/>
        <c:axId val="704086415"/>
        <c:axId val="704092655"/>
      </c:barChart>
      <c:catAx>
        <c:axId val="704086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04092655"/>
        <c:crosses val="autoZero"/>
        <c:auto val="1"/>
        <c:lblAlgn val="ctr"/>
        <c:lblOffset val="100"/>
        <c:noMultiLvlLbl val="0"/>
      </c:catAx>
      <c:valAx>
        <c:axId val="70409265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040864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4BDA9-3CA3-44A3-B38C-2344D54B731C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E754A-029E-4EA8-8C1B-BB0BABD09B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272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E52D-3D75-4F29-B427-5069D08ECC74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93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38AE-7B32-424E-95FC-2E6E993F51EB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097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620D-645B-49A8-9F6B-95616D4B4B22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51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225C-17CE-438D-8BE8-CA03C9A45171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657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1E98-7470-4B9D-A21B-91E557819986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90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E8440-A08A-4F70-8465-98B8BABC1461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840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7B10-D377-4E0E-AEC3-A60A4E091BBD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149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453D-8115-44E3-AEF3-31E20D12C43A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38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BFEF-9D24-4A84-8108-50638101CA06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324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C8FE-50C1-43FD-9496-B5C49BD0A146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60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598D-BC12-4FB8-A1B6-DF7A602AF9DA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09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BD66D-9F20-4397-9909-17F5583BEE2C}" type="datetime1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60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71600" y="2060848"/>
            <a:ext cx="7920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 </a:t>
            </a:r>
            <a:endParaRPr lang="ru-RU" sz="2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59632" y="1412777"/>
            <a:ext cx="734481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       </a:t>
            </a: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          </a:t>
            </a:r>
            <a:r>
              <a:rPr lang="ru-RU" sz="3200" b="1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Управление профессиональным                    </a:t>
            </a:r>
          </a:p>
          <a:p>
            <a:pPr algn="just">
              <a:spcAft>
                <a:spcPts val="0"/>
              </a:spcAft>
            </a:pPr>
            <a:r>
              <a:rPr lang="ru-RU" sz="3200" b="1" dirty="0">
                <a:solidFill>
                  <a:schemeClr val="tx2"/>
                </a:solidFill>
                <a:ea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            развитием </a:t>
            </a:r>
            <a:r>
              <a:rPr lang="ru-RU" sz="3200" b="1" dirty="0">
                <a:solidFill>
                  <a:schemeClr val="tx2"/>
                </a:solidFill>
                <a:ea typeface="Times New Roman" panose="02020603050405020304" pitchFamily="18" charset="0"/>
              </a:rPr>
              <a:t>учителей </a:t>
            </a:r>
            <a:r>
              <a:rPr lang="ru-RU" sz="3200" b="1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через</a:t>
            </a:r>
            <a:r>
              <a:rPr lang="ru-RU" sz="3200" b="1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>
              <a:spcAft>
                <a:spcPts val="0"/>
              </a:spcAft>
            </a:pPr>
            <a:r>
              <a:rPr lang="ru-RU" sz="32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реализацию  методических проектов </a:t>
            </a:r>
          </a:p>
          <a:p>
            <a:pPr algn="just">
              <a:spcAft>
                <a:spcPts val="0"/>
              </a:spcAft>
            </a:pPr>
            <a:endParaRPr lang="ru-RU" sz="2800" b="1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800" b="1" dirty="0" smtClean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800" b="1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800" b="1" dirty="0" smtClean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                                                                                  Методист МКУ </a:t>
            </a: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                                                                  «Управление образования»</a:t>
            </a:r>
            <a:endParaRPr lang="ru-RU" sz="2000" b="1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                                               </a:t>
            </a:r>
            <a:r>
              <a:rPr lang="ru-RU" sz="20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               </a:t>
            </a:r>
            <a:r>
              <a:rPr lang="ru-RU" sz="2000" b="1" dirty="0" err="1" smtClean="0">
                <a:solidFill>
                  <a:schemeClr val="tx2"/>
                </a:solidFill>
                <a:cs typeface="Times New Roman" panose="02020603050405020304" pitchFamily="18" charset="0"/>
              </a:rPr>
              <a:t>Г.Р.Гафурова</a:t>
            </a:r>
            <a:endParaRPr lang="ru-RU" sz="2800" b="1" dirty="0" smtClean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04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268761"/>
            <a:ext cx="79928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</a:t>
            </a:r>
            <a:r>
              <a:rPr lang="ru-RU" sz="2800" b="1" dirty="0" smtClean="0">
                <a:solidFill>
                  <a:schemeClr val="tx2"/>
                </a:solidFill>
              </a:rPr>
              <a:t>           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404665"/>
            <a:ext cx="7848872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800" b="1" dirty="0" smtClean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04665"/>
            <a:ext cx="842493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3399"/>
                </a:solidFill>
                <a:latin typeface="YS Text"/>
              </a:rPr>
              <a:t>Управление </a:t>
            </a:r>
            <a:r>
              <a:rPr lang="ru-RU" b="1" dirty="0">
                <a:solidFill>
                  <a:srgbClr val="FF3399"/>
                </a:solidFill>
                <a:latin typeface="YS Text"/>
              </a:rPr>
              <a:t>профессиональным ростом учителей</a:t>
            </a:r>
            <a:r>
              <a:rPr lang="ru-RU" b="1" dirty="0">
                <a:solidFill>
                  <a:schemeClr val="tx2"/>
                </a:solidFill>
                <a:latin typeface="YS Text"/>
              </a:rPr>
              <a:t>, </a:t>
            </a:r>
            <a:endParaRPr lang="ru-RU" b="1" dirty="0" smtClean="0">
              <a:solidFill>
                <a:schemeClr val="tx2"/>
              </a:solidFill>
              <a:latin typeface="YS Text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YS Text"/>
              </a:rPr>
              <a:t>        через научно-методическое сопровождение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YS Text"/>
              </a:rPr>
              <a:t>педагогов </a:t>
            </a:r>
            <a:r>
              <a:rPr lang="ru-RU" b="1" dirty="0">
                <a:solidFill>
                  <a:schemeClr val="tx2"/>
                </a:solidFill>
                <a:latin typeface="YS Text"/>
              </a:rPr>
              <a:t>в различных формах и видах </a:t>
            </a:r>
            <a:r>
              <a:rPr lang="ru-RU" b="1" dirty="0" smtClean="0">
                <a:solidFill>
                  <a:schemeClr val="tx2"/>
                </a:solidFill>
                <a:latin typeface="YS Text"/>
              </a:rPr>
              <a:t>деятельности </a:t>
            </a:r>
          </a:p>
          <a:p>
            <a:endParaRPr lang="ru-RU" dirty="0">
              <a:solidFill>
                <a:schemeClr val="tx2"/>
              </a:solidFill>
              <a:latin typeface="YS Text"/>
            </a:endParaRPr>
          </a:p>
          <a:p>
            <a:r>
              <a:rPr lang="ru-RU" b="1" dirty="0" smtClean="0">
                <a:solidFill>
                  <a:schemeClr val="tx2"/>
                </a:solidFill>
              </a:rPr>
              <a:t>- </a:t>
            </a:r>
            <a:r>
              <a:rPr lang="ru-RU" sz="2000" b="1" dirty="0" smtClean="0">
                <a:solidFill>
                  <a:schemeClr val="tx2"/>
                </a:solidFill>
              </a:rPr>
              <a:t>организация </a:t>
            </a:r>
            <a:r>
              <a:rPr lang="ru-RU" sz="2000" b="1" dirty="0">
                <a:solidFill>
                  <a:schemeClr val="tx2"/>
                </a:solidFill>
              </a:rPr>
              <a:t>участия педагогов в аналитико-прогностической работе с нормативными правовыми документами;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- научно-методическое </a:t>
            </a:r>
            <a:r>
              <a:rPr lang="ru-RU" sz="2000" b="1" dirty="0">
                <a:solidFill>
                  <a:schemeClr val="tx2"/>
                </a:solidFill>
              </a:rPr>
              <a:t>сопровождение педагогической деятельности при реализации образовательных программ;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- проектирование </a:t>
            </a:r>
            <a:r>
              <a:rPr lang="ru-RU" sz="2000" b="1" dirty="0">
                <a:solidFill>
                  <a:schemeClr val="tx2"/>
                </a:solidFill>
              </a:rPr>
              <a:t>и прогнозирование деятельности и развития методических формирований педагогических кадров;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- разработка</a:t>
            </a:r>
            <a:r>
              <a:rPr lang="ru-RU" sz="2000" b="1" dirty="0">
                <a:solidFill>
                  <a:schemeClr val="tx2"/>
                </a:solidFill>
              </a:rPr>
              <a:t>, систематизация и распространение актуальных методических знаний;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- сбор</a:t>
            </a:r>
            <a:r>
              <a:rPr lang="ru-RU" sz="2000" b="1" dirty="0">
                <a:solidFill>
                  <a:schemeClr val="tx2"/>
                </a:solidFill>
              </a:rPr>
              <a:t>, накопление и систематизация методических, справочных, информационно-аналитических материалов;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- изучение</a:t>
            </a:r>
            <a:r>
              <a:rPr lang="ru-RU" sz="2000" b="1" dirty="0">
                <a:solidFill>
                  <a:schemeClr val="tx2"/>
                </a:solidFill>
              </a:rPr>
              <a:t>, теоретическое осмысление и обобщение эффективного педагогического опыта;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- участие </a:t>
            </a:r>
            <a:r>
              <a:rPr lang="ru-RU" sz="2000" b="1" dirty="0">
                <a:solidFill>
                  <a:schemeClr val="tx2"/>
                </a:solidFill>
              </a:rPr>
              <a:t>в разработке локальных документов учреждения, касающихся вопросов повышения профессионализма и педагогического </a:t>
            </a:r>
            <a:r>
              <a:rPr lang="ru-RU" sz="2000" b="1" dirty="0" smtClean="0">
                <a:solidFill>
                  <a:schemeClr val="tx2"/>
                </a:solidFill>
              </a:rPr>
              <a:t>мастерства.</a:t>
            </a:r>
            <a:endParaRPr lang="ru-RU" sz="2000" b="1" dirty="0">
              <a:solidFill>
                <a:schemeClr val="tx2"/>
              </a:solidFill>
            </a:endParaRPr>
          </a:p>
          <a:p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78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268761"/>
            <a:ext cx="79928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</a:t>
            </a:r>
            <a:r>
              <a:rPr lang="ru-RU" sz="2800" b="1" dirty="0" smtClean="0">
                <a:solidFill>
                  <a:schemeClr val="tx2"/>
                </a:solidFill>
              </a:rPr>
              <a:t>           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404665"/>
            <a:ext cx="7848872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200" b="1" dirty="0" smtClean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Методические </a:t>
            </a:r>
            <a:r>
              <a:rPr lang="ru-RU" sz="3200" b="1" dirty="0" smtClean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проекты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 создают 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оптимальные условия для  удовлетворения  профессиональных интересов педагогов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развития 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способностей и готовности работать в инновационной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среде, </a:t>
            </a:r>
            <a:endParaRPr lang="ru-RU" sz="2800" b="1" dirty="0">
              <a:solidFill>
                <a:schemeClr val="tx2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достучаться»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практически 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до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каждого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учителя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,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мотивировать его, обеспечить участие наибольшего количества педагогов через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tx2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- активное участие в практикумах,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- разработку методических материалов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chemeClr val="tx2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4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268761"/>
            <a:ext cx="79928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</a:t>
            </a:r>
            <a:r>
              <a:rPr lang="ru-RU" sz="2800" b="1" dirty="0" smtClean="0">
                <a:solidFill>
                  <a:schemeClr val="tx2"/>
                </a:solidFill>
              </a:rPr>
              <a:t>           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88641"/>
            <a:ext cx="8064896" cy="763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 </a:t>
            </a:r>
            <a:r>
              <a:rPr lang="ru-RU" sz="3200" dirty="0" smtClean="0">
                <a:solidFill>
                  <a:srgbClr val="1F497D"/>
                </a:solidFill>
              </a:rPr>
              <a:t> </a:t>
            </a:r>
            <a:r>
              <a:rPr lang="ru-RU" sz="3200" b="1" dirty="0" smtClean="0">
                <a:solidFill>
                  <a:srgbClr val="1F497D"/>
                </a:solidFill>
              </a:rPr>
              <a:t>Практико-ориентированные </a:t>
            </a:r>
          </a:p>
          <a:p>
            <a:r>
              <a:rPr lang="ru-RU" sz="3200" b="1" dirty="0" smtClean="0">
                <a:solidFill>
                  <a:srgbClr val="1F497D"/>
                </a:solidFill>
              </a:rPr>
              <a:t>                       проекты</a:t>
            </a:r>
          </a:p>
          <a:p>
            <a:r>
              <a:rPr lang="ru-RU" sz="2400" b="1" dirty="0" smtClean="0">
                <a:solidFill>
                  <a:srgbClr val="FF3399"/>
                </a:solidFill>
              </a:rPr>
              <a:t> </a:t>
            </a:r>
          </a:p>
          <a:p>
            <a:r>
              <a:rPr lang="ru-RU" sz="2400" b="1" dirty="0" smtClean="0">
                <a:solidFill>
                  <a:srgbClr val="FF3399"/>
                </a:solidFill>
              </a:rPr>
              <a:t> </a:t>
            </a:r>
            <a:r>
              <a:rPr lang="ru-RU" sz="2400" b="1" dirty="0">
                <a:solidFill>
                  <a:srgbClr val="FF3399"/>
                </a:solidFill>
              </a:rPr>
              <a:t>-2021/2022 учебный год</a:t>
            </a:r>
            <a:r>
              <a:rPr lang="ru-RU" sz="2400" dirty="0">
                <a:solidFill>
                  <a:srgbClr val="FF3399"/>
                </a:solidFill>
              </a:rPr>
              <a:t>, </a:t>
            </a:r>
            <a:r>
              <a:rPr lang="ru-RU" sz="2400" b="1" dirty="0">
                <a:solidFill>
                  <a:srgbClr val="1F497D"/>
                </a:solidFill>
              </a:rPr>
              <a:t>проект «Методическое сопровождение учителей истории и обществознания по формированию функциональной грамотности</a:t>
            </a:r>
            <a:r>
              <a:rPr lang="ru-RU" sz="2400" b="1" dirty="0" smtClean="0">
                <a:solidFill>
                  <a:srgbClr val="1F497D"/>
                </a:solidFill>
              </a:rPr>
              <a:t>»;</a:t>
            </a:r>
          </a:p>
          <a:p>
            <a:r>
              <a:rPr lang="ru-RU" sz="2400" b="1" dirty="0">
                <a:solidFill>
                  <a:srgbClr val="1F497D"/>
                </a:solidFill>
              </a:rPr>
              <a:t/>
            </a:r>
            <a:br>
              <a:rPr lang="ru-RU" sz="2400" b="1" dirty="0">
                <a:solidFill>
                  <a:srgbClr val="1F497D"/>
                </a:solidFill>
              </a:rPr>
            </a:br>
            <a:r>
              <a:rPr lang="ru-RU" sz="2400" b="1" dirty="0" smtClean="0">
                <a:solidFill>
                  <a:srgbClr val="FF3399"/>
                </a:solidFill>
              </a:rPr>
              <a:t>-</a:t>
            </a:r>
            <a:r>
              <a:rPr lang="ru-RU" sz="2400" b="1" dirty="0">
                <a:solidFill>
                  <a:srgbClr val="FF3399"/>
                </a:solidFill>
              </a:rPr>
              <a:t>2022/2023 учебный год, </a:t>
            </a:r>
            <a:r>
              <a:rPr lang="ru-RU" sz="2400" b="1" dirty="0">
                <a:solidFill>
                  <a:srgbClr val="1F497D"/>
                </a:solidFill>
              </a:rPr>
              <a:t>проект «Компетентный учитель-критически мыслящий ученик</a:t>
            </a:r>
            <a:r>
              <a:rPr lang="ru-RU" sz="2400" b="1" dirty="0" smtClean="0">
                <a:solidFill>
                  <a:srgbClr val="1F497D"/>
                </a:solidFill>
              </a:rPr>
              <a:t>»;</a:t>
            </a:r>
          </a:p>
          <a:p>
            <a:endParaRPr lang="ru-RU" sz="2400" b="1" dirty="0" smtClean="0">
              <a:solidFill>
                <a:srgbClr val="1F497D"/>
              </a:solidFill>
            </a:endParaRPr>
          </a:p>
          <a:p>
            <a:r>
              <a:rPr lang="ru-RU" sz="2400" dirty="0" smtClean="0">
                <a:solidFill>
                  <a:srgbClr val="1F497D"/>
                </a:solidFill>
              </a:rPr>
              <a:t> </a:t>
            </a:r>
            <a:r>
              <a:rPr lang="ru-RU" sz="2400" b="1" dirty="0" smtClean="0">
                <a:solidFill>
                  <a:srgbClr val="FF3399"/>
                </a:solidFill>
              </a:rPr>
              <a:t>-</a:t>
            </a:r>
            <a:r>
              <a:rPr lang="ru-RU" sz="2400" dirty="0" smtClean="0">
                <a:solidFill>
                  <a:srgbClr val="1F497D"/>
                </a:solidFill>
              </a:rPr>
              <a:t> </a:t>
            </a:r>
            <a:r>
              <a:rPr lang="ru-RU" sz="2400" b="1" dirty="0" smtClean="0">
                <a:solidFill>
                  <a:srgbClr val="FF3399"/>
                </a:solidFill>
              </a:rPr>
              <a:t>2023/2024 учебный год, </a:t>
            </a:r>
            <a:r>
              <a:rPr lang="ru-RU" sz="2400" b="1" dirty="0" smtClean="0">
                <a:solidFill>
                  <a:schemeClr val="tx2"/>
                </a:solidFill>
              </a:rPr>
              <a:t>проект</a:t>
            </a:r>
            <a:r>
              <a:rPr lang="ru-RU" sz="2400" dirty="0" smtClean="0">
                <a:solidFill>
                  <a:srgbClr val="1F497D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«</a:t>
            </a:r>
            <a:r>
              <a:rPr lang="ru-RU" sz="2400" b="1" dirty="0">
                <a:solidFill>
                  <a:schemeClr val="tx2"/>
                </a:solidFill>
              </a:rPr>
              <a:t>Методическое сопровождение  учителей  истории и  </a:t>
            </a:r>
            <a:r>
              <a:rPr lang="ru-RU" sz="2400" b="1" dirty="0" smtClean="0">
                <a:solidFill>
                  <a:schemeClr val="tx2"/>
                </a:solidFill>
              </a:rPr>
              <a:t> обществознания </a:t>
            </a:r>
            <a:r>
              <a:rPr lang="ru-RU" sz="2400" b="1" dirty="0">
                <a:solidFill>
                  <a:schemeClr val="tx2"/>
                </a:solidFill>
              </a:rPr>
              <a:t>по повышению компетенции в   формировании читательской грамотности учащихся</a:t>
            </a:r>
            <a:r>
              <a:rPr lang="ru-RU" sz="2400" b="1" dirty="0" smtClean="0">
                <a:solidFill>
                  <a:schemeClr val="tx2"/>
                </a:solidFill>
              </a:rPr>
              <a:t>».</a:t>
            </a:r>
            <a:endParaRPr lang="ru-RU" sz="2400" b="1" dirty="0">
              <a:solidFill>
                <a:schemeClr val="tx2"/>
              </a:solidFill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1F497D"/>
                </a:solidFill>
              </a:rPr>
              <a:t/>
            </a:r>
            <a:br>
              <a:rPr lang="ru-RU" sz="2000" dirty="0">
                <a:solidFill>
                  <a:srgbClr val="1F497D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b="1" dirty="0">
              <a:solidFill>
                <a:schemeClr val="tx2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chemeClr val="tx2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21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260648"/>
            <a:ext cx="806489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865011"/>
                </a:solidFill>
              </a:rPr>
              <a:t>                                  </a:t>
            </a:r>
          </a:p>
          <a:p>
            <a:r>
              <a:rPr lang="ru-RU" sz="2400" b="1" dirty="0">
                <a:solidFill>
                  <a:srgbClr val="865011"/>
                </a:solidFill>
              </a:rPr>
              <a:t> </a:t>
            </a:r>
            <a:r>
              <a:rPr lang="ru-RU" sz="2400" b="1" dirty="0" smtClean="0">
                <a:solidFill>
                  <a:srgbClr val="865011"/>
                </a:solidFill>
              </a:rPr>
              <a:t>                                       </a:t>
            </a:r>
            <a:r>
              <a:rPr lang="ru-RU" sz="2800" b="1" dirty="0" smtClean="0">
                <a:solidFill>
                  <a:schemeClr val="tx2"/>
                </a:solidFill>
              </a:rPr>
              <a:t>Проект  </a:t>
            </a:r>
            <a:r>
              <a:rPr lang="ru-RU" sz="2400" b="1" dirty="0">
                <a:solidFill>
                  <a:schemeClr val="tx2"/>
                </a:solidFill>
              </a:rPr>
              <a:t/>
            </a:r>
            <a:br>
              <a:rPr lang="ru-RU" sz="2400" b="1" dirty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> «</a:t>
            </a:r>
            <a:r>
              <a:rPr lang="ru-RU" sz="2400" b="1" dirty="0">
                <a:solidFill>
                  <a:schemeClr val="tx2"/>
                </a:solidFill>
              </a:rPr>
              <a:t>Методическое </a:t>
            </a:r>
            <a:r>
              <a:rPr lang="ru-RU" sz="2400" b="1" dirty="0" smtClean="0">
                <a:solidFill>
                  <a:schemeClr val="tx2"/>
                </a:solidFill>
              </a:rPr>
              <a:t>сопровождение  учителей  </a:t>
            </a:r>
            <a:r>
              <a:rPr lang="ru-RU" sz="2400" b="1" dirty="0">
                <a:solidFill>
                  <a:schemeClr val="tx2"/>
                </a:solidFill>
              </a:rPr>
              <a:t>истории и </a:t>
            </a:r>
            <a:r>
              <a:rPr lang="ru-RU" sz="2400" b="1" dirty="0" smtClean="0">
                <a:solidFill>
                  <a:schemeClr val="tx2"/>
                </a:solidFill>
              </a:rPr>
              <a:t>   </a:t>
            </a:r>
          </a:p>
          <a:p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    обществознания </a:t>
            </a:r>
            <a:r>
              <a:rPr lang="ru-RU" sz="2400" b="1" dirty="0">
                <a:solidFill>
                  <a:schemeClr val="tx2"/>
                </a:solidFill>
              </a:rPr>
              <a:t>по повышению компетенции в  </a:t>
            </a:r>
            <a:r>
              <a:rPr lang="ru-RU" sz="2400" b="1" dirty="0" smtClean="0">
                <a:solidFill>
                  <a:schemeClr val="tx2"/>
                </a:solidFill>
              </a:rPr>
              <a:t> формировании </a:t>
            </a:r>
            <a:r>
              <a:rPr lang="ru-RU" sz="2400" b="1" dirty="0">
                <a:solidFill>
                  <a:schemeClr val="tx2"/>
                </a:solidFill>
              </a:rPr>
              <a:t>читательской грамотности </a:t>
            </a:r>
            <a:r>
              <a:rPr lang="ru-RU" sz="2400" b="1" dirty="0" smtClean="0">
                <a:solidFill>
                  <a:schemeClr val="tx2"/>
                </a:solidFill>
              </a:rPr>
              <a:t>учащихся»</a:t>
            </a:r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404664"/>
            <a:ext cx="7776864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800" b="1" dirty="0" smtClean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261196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srgbClr val="FF3399"/>
                </a:solidFill>
              </a:rPr>
              <a:t>Актуальность проекта </a:t>
            </a:r>
          </a:p>
          <a:p>
            <a:pPr lvl="0" algn="just"/>
            <a:r>
              <a:rPr lang="ru-RU" sz="1600" dirty="0" smtClean="0">
                <a:solidFill>
                  <a:schemeClr val="tx2"/>
                </a:solidFill>
              </a:rPr>
              <a:t>-     войти </a:t>
            </a:r>
            <a:r>
              <a:rPr lang="ru-RU" sz="1600" dirty="0">
                <a:solidFill>
                  <a:schemeClr val="tx2"/>
                </a:solidFill>
              </a:rPr>
              <a:t>в 10 стран с лучшей системой образования, обновленный ФГОС</a:t>
            </a:r>
          </a:p>
          <a:p>
            <a:pPr marL="285750" lvl="0" indent="-285750" algn="just">
              <a:buFontTx/>
              <a:buChar char="-"/>
            </a:pPr>
            <a:r>
              <a:rPr lang="ru-RU" sz="1600" b="1" dirty="0" smtClean="0">
                <a:solidFill>
                  <a:schemeClr val="tx2"/>
                </a:solidFill>
              </a:rPr>
              <a:t>результаты </a:t>
            </a:r>
            <a:r>
              <a:rPr lang="ru-RU" sz="1600" b="1" dirty="0">
                <a:solidFill>
                  <a:schemeClr val="tx2"/>
                </a:solidFill>
              </a:rPr>
              <a:t>ВПР, ГИА, диагностических тестирований учителей</a:t>
            </a:r>
            <a:r>
              <a:rPr lang="ru-RU" sz="1600" dirty="0">
                <a:solidFill>
                  <a:schemeClr val="tx2"/>
                </a:solidFill>
              </a:rPr>
              <a:t>; итоги </a:t>
            </a:r>
            <a:r>
              <a:rPr lang="ru-RU" sz="1600" dirty="0" smtClean="0">
                <a:solidFill>
                  <a:schemeClr val="tx2"/>
                </a:solidFill>
              </a:rPr>
              <a:t>ВШК</a:t>
            </a:r>
          </a:p>
          <a:p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ru-RU" sz="1600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rgbClr val="FF3399"/>
                </a:solidFill>
              </a:rPr>
              <a:t>Цель проекта </a:t>
            </a:r>
            <a:endParaRPr lang="ru-RU" dirty="0">
              <a:solidFill>
                <a:srgbClr val="FF3399"/>
              </a:solidFill>
            </a:endParaRPr>
          </a:p>
          <a:p>
            <a:r>
              <a:rPr lang="ru-RU" sz="1600" dirty="0" smtClean="0">
                <a:solidFill>
                  <a:schemeClr val="tx2"/>
                </a:solidFill>
              </a:rPr>
              <a:t>- повысить </a:t>
            </a:r>
            <a:r>
              <a:rPr lang="ru-RU" sz="1600" dirty="0">
                <a:solidFill>
                  <a:schemeClr val="tx2"/>
                </a:solidFill>
              </a:rPr>
              <a:t>компетентность учителей истории и обществознания в  формировании  ЧГ  учащихся</a:t>
            </a:r>
          </a:p>
          <a:p>
            <a:r>
              <a:rPr lang="tt-RU" b="1" dirty="0" smtClean="0">
                <a:solidFill>
                  <a:schemeClr val="tx2"/>
                </a:solidFill>
              </a:rPr>
              <a:t> </a:t>
            </a:r>
            <a:r>
              <a:rPr lang="tt-RU" b="1" dirty="0">
                <a:solidFill>
                  <a:srgbClr val="FF3399"/>
                </a:solidFill>
              </a:rPr>
              <a:t>Задачи проекта </a:t>
            </a:r>
            <a:endParaRPr lang="ru-RU" dirty="0">
              <a:solidFill>
                <a:srgbClr val="FF3399"/>
              </a:solidFill>
            </a:endParaRPr>
          </a:p>
          <a:p>
            <a:r>
              <a:rPr lang="ru-RU" sz="1600" dirty="0">
                <a:solidFill>
                  <a:schemeClr val="tx2"/>
                </a:solidFill>
              </a:rPr>
              <a:t>1. Изучить  научно- методическую  базу;</a:t>
            </a:r>
          </a:p>
          <a:p>
            <a:r>
              <a:rPr lang="ru-RU" sz="1600" dirty="0">
                <a:solidFill>
                  <a:schemeClr val="tx2"/>
                </a:solidFill>
              </a:rPr>
              <a:t>2.Выявить уровень компетентности учителей истории и обществознания  по вопросам формирования читательской грамотности, определить «дефициты»;</a:t>
            </a:r>
          </a:p>
          <a:p>
            <a:r>
              <a:rPr lang="ru-RU" sz="1600" dirty="0">
                <a:solidFill>
                  <a:schemeClr val="tx2"/>
                </a:solidFill>
              </a:rPr>
              <a:t>3.Разработать систему методического сопровождения деятельности  учителей истории и обществознания по формированию ЧГ  с учетом потребностей педагогов;</a:t>
            </a:r>
          </a:p>
          <a:p>
            <a:r>
              <a:rPr lang="ru-RU" sz="1600" dirty="0">
                <a:solidFill>
                  <a:schemeClr val="tx2"/>
                </a:solidFill>
              </a:rPr>
              <a:t>4. Создать банк  методических материалов по формированию ЧГ (разработка кейсов,  уроков и внеурочных мероприятий, инфографика);  </a:t>
            </a:r>
          </a:p>
          <a:p>
            <a:r>
              <a:rPr lang="ru-RU" sz="1600" dirty="0">
                <a:solidFill>
                  <a:schemeClr val="tx2"/>
                </a:solidFill>
              </a:rPr>
              <a:t>5. Создать условия для  диссеминации опыта   по формированию ЧГ (мастер-классы, круглые столы, научно-методические и практические семинары,  </a:t>
            </a:r>
            <a:r>
              <a:rPr lang="ru-RU" sz="1600" b="1" dirty="0">
                <a:solidFill>
                  <a:schemeClr val="tx2"/>
                </a:solidFill>
              </a:rPr>
              <a:t>создание   брошюры по итогам проекта</a:t>
            </a:r>
            <a:r>
              <a:rPr lang="ru-RU" sz="1600" dirty="0">
                <a:solidFill>
                  <a:schemeClr val="tx2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9917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260648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865011"/>
                </a:solidFill>
              </a:rPr>
              <a:t>                                  </a:t>
            </a:r>
          </a:p>
          <a:p>
            <a:r>
              <a:rPr lang="ru-RU" sz="2400" b="1" dirty="0" smtClean="0">
                <a:solidFill>
                  <a:srgbClr val="865011"/>
                </a:solidFill>
              </a:rPr>
              <a:t> </a:t>
            </a:r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404664"/>
            <a:ext cx="7776864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800" b="1" dirty="0" smtClean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261196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solidFill>
                  <a:prstClr val="black"/>
                </a:solidFill>
              </a:rPr>
              <a:t>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332656"/>
            <a:ext cx="7848872" cy="635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fontAlgn="base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</a:t>
            </a:r>
            <a:r>
              <a:rPr lang="ru-RU" sz="2000" b="1" dirty="0" smtClean="0">
                <a:solidFill>
                  <a:srgbClr val="FF3399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Анализ </a:t>
            </a:r>
            <a:r>
              <a:rPr lang="ru-RU" sz="2000" b="1" dirty="0">
                <a:solidFill>
                  <a:srgbClr val="FF3399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ВПР по </a:t>
            </a:r>
            <a:r>
              <a:rPr lang="ru-RU" sz="2000" b="1" dirty="0" smtClean="0">
                <a:solidFill>
                  <a:srgbClr val="FF3399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истории</a:t>
            </a:r>
          </a:p>
          <a:p>
            <a:pPr indent="450215" algn="just" fontAlgn="base"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осознанно использовать речевые средства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задачей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коммуникации  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умение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устанавливать причинно-следственные связи,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строить логическое рассуждение, умозаключение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</a:pPr>
            <a:r>
              <a:rPr lang="ru-RU" sz="20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Анализ </a:t>
            </a:r>
            <a:r>
              <a:rPr lang="ru-RU" sz="20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ОГЭ -</a:t>
            </a:r>
            <a:r>
              <a:rPr lang="ru-RU" sz="20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0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истории </a:t>
            </a:r>
            <a:endParaRPr lang="ru-RU" sz="20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сравнение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исторических событий и явлений; анализ исторической ситуации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20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0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 -</a:t>
            </a:r>
            <a:r>
              <a:rPr lang="ru-RU" sz="20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0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истории</a:t>
            </a:r>
            <a:endParaRPr lang="ru-RU" sz="20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№19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проверяется 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умение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исторические сведения для аргументации в ходе 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дискуссии 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-максимальных 3 балла никто не смог получить.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Анализ </a:t>
            </a:r>
            <a:r>
              <a:rPr lang="ru-RU" sz="20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 -</a:t>
            </a:r>
            <a:r>
              <a:rPr lang="ru-RU" sz="20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0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обществознанию</a:t>
            </a:r>
          </a:p>
          <a:p>
            <a:pPr algn="just">
              <a:lnSpc>
                <a:spcPct val="115000"/>
              </a:lnSpc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11, владение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умением применять полученные знания в повседневной жизни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прогнозировать последствия принимаемых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    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4593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268761"/>
            <a:ext cx="79928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</a:t>
            </a:r>
            <a:r>
              <a:rPr lang="ru-RU" sz="2800" b="1" dirty="0" smtClean="0">
                <a:solidFill>
                  <a:schemeClr val="tx2"/>
                </a:solidFill>
              </a:rPr>
              <a:t>           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7538" y="188642"/>
            <a:ext cx="54846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 </a:t>
            </a:r>
            <a:r>
              <a:rPr lang="ru-RU" sz="3200" dirty="0" smtClean="0">
                <a:solidFill>
                  <a:srgbClr val="1F497D"/>
                </a:solidFill>
              </a:rPr>
              <a:t> </a:t>
            </a:r>
            <a:r>
              <a:rPr lang="ru-RU" sz="2800" b="1" dirty="0">
                <a:solidFill>
                  <a:srgbClr val="1F497D"/>
                </a:solidFill>
              </a:rPr>
              <a:t>Д</a:t>
            </a:r>
            <a:r>
              <a:rPr lang="ru-RU" sz="2800" b="1" dirty="0" smtClean="0">
                <a:solidFill>
                  <a:srgbClr val="1F497D"/>
                </a:solidFill>
              </a:rPr>
              <a:t>иагностические исследования</a:t>
            </a:r>
          </a:p>
          <a:p>
            <a:r>
              <a:rPr lang="ru-RU" sz="2800" b="1" dirty="0">
                <a:solidFill>
                  <a:srgbClr val="1F497D"/>
                </a:solidFill>
              </a:rPr>
              <a:t> </a:t>
            </a:r>
            <a:r>
              <a:rPr lang="ru-RU" sz="2800" b="1" dirty="0" smtClean="0">
                <a:solidFill>
                  <a:srgbClr val="1F497D"/>
                </a:solidFill>
              </a:rPr>
              <a:t>                             учителей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756231"/>
              </p:ext>
            </p:extLst>
          </p:nvPr>
        </p:nvGraphicFramePr>
        <p:xfrm>
          <a:off x="827584" y="1700803"/>
          <a:ext cx="7776864" cy="4488504"/>
        </p:xfrm>
        <a:graphic>
          <a:graphicData uri="http://schemas.openxmlformats.org/drawingml/2006/table">
            <a:tbl>
              <a:tblPr firstRow="1" firstCol="1" bandRow="1"/>
              <a:tblGrid>
                <a:gridCol w="6649529">
                  <a:extLst>
                    <a:ext uri="{9D8B030D-6E8A-4147-A177-3AD203B41FA5}">
                      <a16:colId xmlns:a16="http://schemas.microsoft.com/office/drawing/2014/main" val="1145889546"/>
                    </a:ext>
                  </a:extLst>
                </a:gridCol>
                <a:gridCol w="1127335">
                  <a:extLst>
                    <a:ext uri="{9D8B030D-6E8A-4147-A177-3AD203B41FA5}">
                      <a16:colId xmlns:a16="http://schemas.microsoft.com/office/drawing/2014/main" val="378262923"/>
                    </a:ext>
                  </a:extLst>
                </a:gridCol>
              </a:tblGrid>
              <a:tr h="768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Методические компетенции: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1.Планирование и проведение учебного занятия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3,4 из 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598618"/>
                  </a:ext>
                </a:extLst>
              </a:tr>
              <a:tr h="768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Проектирование ситуаций и/или выбор (разработка) заданий для развития универсальных учебных действий школьников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780850"/>
                  </a:ext>
                </a:extLst>
              </a:tr>
              <a:tr h="768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3.Проектирование ситуаций и/или выбор (разработка) заданий для развития функциональной грамотности школьников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538431"/>
                  </a:ext>
                </a:extLst>
              </a:tr>
              <a:tr h="768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4.Применение электронных образовательных ресурсов и цифровых технологий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1438845"/>
                  </a:ext>
                </a:extLst>
              </a:tr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5.Формирование инклюзивной и мотивирующей образовательной среды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79129"/>
                  </a:ext>
                </a:extLst>
              </a:tr>
              <a:tr h="648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6.Осуществление объективной оценки образовательных результатов обучающихся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7787461"/>
                  </a:ext>
                </a:extLst>
              </a:tr>
              <a:tr h="384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7.Обеспечение индивидуализации образования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2116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6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268761"/>
            <a:ext cx="79928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</a:t>
            </a:r>
            <a:r>
              <a:rPr lang="ru-RU" sz="2800" b="1" dirty="0" smtClean="0">
                <a:solidFill>
                  <a:schemeClr val="tx2"/>
                </a:solidFill>
              </a:rPr>
              <a:t>           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188640"/>
            <a:ext cx="7416824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800" b="1" dirty="0" smtClean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9830" y="66321"/>
            <a:ext cx="808656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 smtClean="0">
                <a:solidFill>
                  <a:prstClr val="black"/>
                </a:solidFill>
              </a:rPr>
              <a:t>                                            </a:t>
            </a:r>
            <a:r>
              <a:rPr lang="ru-RU" sz="2400" b="1" dirty="0" smtClean="0">
                <a:solidFill>
                  <a:srgbClr val="FF3399"/>
                </a:solidFill>
              </a:rPr>
              <a:t>Целевая группа  </a:t>
            </a:r>
          </a:p>
          <a:p>
            <a:pPr lvl="0" algn="just"/>
            <a:r>
              <a:rPr lang="ru-RU" sz="2000" dirty="0" smtClean="0"/>
              <a:t>   </a:t>
            </a:r>
            <a:r>
              <a:rPr lang="ru-RU" sz="2000" b="1" dirty="0" smtClean="0">
                <a:solidFill>
                  <a:schemeClr val="tx2"/>
                </a:solidFill>
              </a:rPr>
              <a:t>29 </a:t>
            </a:r>
            <a:r>
              <a:rPr lang="ru-RU" sz="2000" b="1" dirty="0">
                <a:solidFill>
                  <a:schemeClr val="tx2"/>
                </a:solidFill>
              </a:rPr>
              <a:t>учителей истории и обществознания из </a:t>
            </a:r>
            <a:endParaRPr lang="ru-RU" sz="2000" b="1" dirty="0" smtClean="0">
              <a:solidFill>
                <a:schemeClr val="tx2"/>
              </a:solidFill>
            </a:endParaRPr>
          </a:p>
          <a:p>
            <a:pPr lvl="0" algn="just"/>
            <a:r>
              <a:rPr lang="ru-RU" sz="2000" b="1" dirty="0">
                <a:solidFill>
                  <a:schemeClr val="tx2"/>
                </a:solidFill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</a:rPr>
              <a:t> 27 школ, из них: 5 учителей с высшей кв.категорией,  23 – с первой; 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endParaRPr lang="ru-RU" sz="2400" b="1" dirty="0">
              <a:solidFill>
                <a:schemeClr val="tx2"/>
              </a:solidFill>
            </a:endParaRPr>
          </a:p>
          <a:p>
            <a:r>
              <a:rPr lang="ru-RU" b="1" dirty="0">
                <a:solidFill>
                  <a:schemeClr val="tx2"/>
                </a:solidFill>
              </a:rPr>
              <a:t> -  7 учителей с ИОМ  </a:t>
            </a:r>
            <a:r>
              <a:rPr lang="ru-RU" b="1" dirty="0" smtClean="0">
                <a:solidFill>
                  <a:schemeClr val="tx2"/>
                </a:solidFill>
              </a:rPr>
              <a:t>(2021/22 – 2023/24 учебные годы) </a:t>
            </a:r>
            <a:endParaRPr lang="ru-RU" b="1" dirty="0">
              <a:solidFill>
                <a:schemeClr val="tx2"/>
              </a:solidFill>
            </a:endParaRPr>
          </a:p>
          <a:p>
            <a:r>
              <a:rPr lang="ru-RU" b="1" dirty="0">
                <a:solidFill>
                  <a:schemeClr val="tx2"/>
                </a:solidFill>
              </a:rPr>
              <a:t> -  </a:t>
            </a:r>
            <a:r>
              <a:rPr lang="ru-RU" b="1" dirty="0" smtClean="0">
                <a:solidFill>
                  <a:schemeClr val="tx2"/>
                </a:solidFill>
              </a:rPr>
              <a:t>9 </a:t>
            </a:r>
            <a:r>
              <a:rPr lang="ru-RU" b="1" dirty="0">
                <a:solidFill>
                  <a:schemeClr val="tx2"/>
                </a:solidFill>
              </a:rPr>
              <a:t>учителей, проходящих курсовую подготовку в 2023/24 учебном  году </a:t>
            </a:r>
          </a:p>
          <a:p>
            <a:r>
              <a:rPr lang="ru-RU" b="1" dirty="0">
                <a:solidFill>
                  <a:schemeClr val="tx2"/>
                </a:solidFill>
              </a:rPr>
              <a:t> -  </a:t>
            </a:r>
            <a:r>
              <a:rPr lang="ru-RU" b="1" dirty="0" smtClean="0">
                <a:solidFill>
                  <a:schemeClr val="tx2"/>
                </a:solidFill>
              </a:rPr>
              <a:t>13 </a:t>
            </a:r>
            <a:r>
              <a:rPr lang="ru-RU" b="1" dirty="0">
                <a:solidFill>
                  <a:schemeClr val="tx2"/>
                </a:solidFill>
              </a:rPr>
              <a:t>учителей  реализуют самообразование в посткурсовой период </a:t>
            </a:r>
            <a:endParaRPr lang="ru-RU" b="1" dirty="0" smtClean="0">
              <a:solidFill>
                <a:schemeClr val="tx2"/>
              </a:solidFill>
            </a:endParaRPr>
          </a:p>
          <a:p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ru-RU" sz="2400" dirty="0" smtClean="0">
                <a:solidFill>
                  <a:schemeClr val="tx2"/>
                </a:solidFill>
              </a:rPr>
              <a:t>                                     </a:t>
            </a:r>
            <a:r>
              <a:rPr lang="ru-RU" sz="2400" b="1" dirty="0" smtClean="0">
                <a:solidFill>
                  <a:srgbClr val="FF3399"/>
                </a:solidFill>
              </a:rPr>
              <a:t>Предложенные темы  </a:t>
            </a:r>
            <a:endParaRPr lang="ru-RU" sz="2400" dirty="0">
              <a:solidFill>
                <a:srgbClr val="FF3399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78444" y="2595353"/>
            <a:ext cx="3130660" cy="2849417"/>
            <a:chOff x="-1580406" y="5071829"/>
            <a:chExt cx="5299179" cy="437540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Прямоугольник 7"/>
            <p:cNvSpPr/>
            <p:nvPr/>
          </p:nvSpPr>
          <p:spPr>
            <a:xfrm>
              <a:off x="-1353658" y="5071829"/>
              <a:ext cx="5072431" cy="4375409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extBox 8"/>
            <p:cNvSpPr txBox="1"/>
            <p:nvPr/>
          </p:nvSpPr>
          <p:spPr>
            <a:xfrm>
              <a:off x="-1580406" y="5187142"/>
              <a:ext cx="5094181" cy="37723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/>
                <a:t>Первые группы работают над темой </a:t>
              </a:r>
              <a:r>
                <a:rPr lang="ru-RU" sz="1600" kern="1200" dirty="0" smtClean="0"/>
                <a:t> «Формирование читательской грамотности на уроках истории и обществознания и во внеурочное время с использованием современных технологий».  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Продукт: разработки уроков и  внеклассных мероприятий и их проведение</a:t>
              </a:r>
              <a:r>
                <a:rPr lang="ru-RU" sz="1600" kern="1200" dirty="0" smtClean="0"/>
                <a:t>;</a:t>
              </a:r>
              <a:endParaRPr lang="ru-RU" sz="1600" kern="1200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371139" y="3485544"/>
            <a:ext cx="2920212" cy="2621983"/>
            <a:chOff x="6228043" y="5664124"/>
            <a:chExt cx="5984440" cy="452581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5" name="Прямоугольник 14"/>
            <p:cNvSpPr/>
            <p:nvPr/>
          </p:nvSpPr>
          <p:spPr>
            <a:xfrm>
              <a:off x="6228043" y="5664124"/>
              <a:ext cx="5984440" cy="4525815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2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TextBox 15"/>
            <p:cNvSpPr txBox="1"/>
            <p:nvPr/>
          </p:nvSpPr>
          <p:spPr>
            <a:xfrm>
              <a:off x="6228045" y="5664126"/>
              <a:ext cx="5870084" cy="44230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/>
                <a:t>Вторые  группы:</a:t>
              </a:r>
              <a:r>
                <a:rPr lang="ru-RU" sz="1600" kern="1200" dirty="0" smtClean="0"/>
                <a:t> «Формирование читательской грамотности на уроках истории и общества на основе анализа  исторических  документов / НПА». 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Продукт: создание кейсов по определенной теме с пакетом исторических источников /НПА и </a:t>
              </a:r>
              <a:r>
                <a:rPr lang="ru-RU" sz="1600" b="1" kern="1200" dirty="0" smtClean="0"/>
                <a:t>вопросами 1, 2 и 3 группы умений ЧГ </a:t>
              </a:r>
              <a:endParaRPr lang="ru-RU" sz="16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6353386" y="2595353"/>
            <a:ext cx="2748282" cy="2887988"/>
            <a:chOff x="19179948" y="9105673"/>
            <a:chExt cx="5969433" cy="435747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19179948" y="9105675"/>
              <a:ext cx="5969433" cy="4357477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2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TextBox 18"/>
            <p:cNvSpPr txBox="1"/>
            <p:nvPr/>
          </p:nvSpPr>
          <p:spPr>
            <a:xfrm>
              <a:off x="19179948" y="9105673"/>
              <a:ext cx="5649011" cy="347290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/>
                <a:t>Третьи группы:</a:t>
              </a:r>
              <a:r>
                <a:rPr lang="ru-RU" sz="1600" kern="1200" dirty="0" smtClean="0"/>
                <a:t> Формирование читательской грамотности на уроках истории и общества с использованием несплошного текста. 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Продукт:</a:t>
              </a:r>
              <a:r>
                <a:rPr lang="ru-RU" sz="1600" kern="1200" dirty="0" smtClean="0"/>
                <a:t> 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инфографика</a:t>
              </a:r>
              <a:endParaRPr lang="ru-RU" sz="1600" b="1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39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260648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865011"/>
                </a:solidFill>
              </a:rPr>
              <a:t>                                  </a:t>
            </a:r>
          </a:p>
          <a:p>
            <a:r>
              <a:rPr lang="ru-RU" sz="2400" b="1" dirty="0">
                <a:solidFill>
                  <a:srgbClr val="865011"/>
                </a:solidFill>
              </a:rPr>
              <a:t> </a:t>
            </a:r>
            <a:r>
              <a:rPr lang="ru-RU" sz="2400" b="1" dirty="0" smtClean="0">
                <a:solidFill>
                  <a:srgbClr val="865011"/>
                </a:solidFill>
              </a:rPr>
              <a:t>                                       </a:t>
            </a:r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404664"/>
            <a:ext cx="7776864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800" b="1" dirty="0" smtClean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1147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b="1" dirty="0" smtClean="0">
                <a:solidFill>
                  <a:srgbClr val="FF3399"/>
                </a:solidFill>
              </a:rPr>
              <a:t>        </a:t>
            </a:r>
            <a:r>
              <a:rPr lang="ru-RU" sz="3200" b="1" dirty="0" smtClean="0">
                <a:solidFill>
                  <a:srgbClr val="FF3399"/>
                </a:solidFill>
              </a:rPr>
              <a:t>Анкетирование учителей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34" y="1014090"/>
            <a:ext cx="7744005" cy="548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268761"/>
            <a:ext cx="79928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</a:t>
            </a:r>
            <a:r>
              <a:rPr lang="ru-RU" sz="2800" b="1" dirty="0" smtClean="0">
                <a:solidFill>
                  <a:schemeClr val="tx2"/>
                </a:solidFill>
              </a:rPr>
              <a:t>           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16633"/>
            <a:ext cx="8568952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3600" b="1" dirty="0" smtClean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sz="3600" b="1" dirty="0" smtClean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079575"/>
            <a:ext cx="7992888" cy="4670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algn="just">
              <a:spcBef>
                <a:spcPts val="1500"/>
              </a:spcBef>
              <a:spcAft>
                <a:spcPts val="0"/>
              </a:spcAft>
              <a:tabLst>
                <a:tab pos="170815" algn="l"/>
                <a:tab pos="4413250" algn="l"/>
              </a:tabLst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Основная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часть педагогов   осведомлены, что такое читательская грамотность, понимают какие формы и методы нужно использовать для ее формирования,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 будет значительно  легче реализовать свою тему в проекте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000" b="1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2700" algn="just">
              <a:spcBef>
                <a:spcPts val="1500"/>
              </a:spcBef>
              <a:spcAft>
                <a:spcPts val="0"/>
              </a:spcAft>
              <a:tabLst>
                <a:tab pos="170815" algn="l"/>
                <a:tab pos="4413250" algn="l"/>
              </a:tabLst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Есть педагоги, которые понимают, как организовать работу по формированию читательской грамотности, владеют необходимым арсеналом приёмов,  способов, технологий, могут делиться опытом, значит,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могут стать руководителями групп учителей;</a:t>
            </a:r>
          </a:p>
          <a:p>
            <a:pPr marR="12700" algn="just">
              <a:spcBef>
                <a:spcPts val="1500"/>
              </a:spcBef>
              <a:spcAft>
                <a:spcPts val="0"/>
              </a:spcAft>
              <a:tabLst>
                <a:tab pos="170815" algn="l"/>
                <a:tab pos="4413250" algn="l"/>
              </a:tabLst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20 педагогов имеют небольшие затруднения, не откажутся от помощи, значит,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готовы к работе, в том числе к командной;</a:t>
            </a:r>
          </a:p>
          <a:p>
            <a:pPr marR="12700" algn="just">
              <a:spcBef>
                <a:spcPts val="1500"/>
              </a:spcBef>
              <a:spcAft>
                <a:spcPts val="0"/>
              </a:spcAft>
              <a:tabLst>
                <a:tab pos="170815" algn="l"/>
                <a:tab pos="4413250" algn="l"/>
              </a:tabLst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Организуя методическое сопровождение через интерактивные методы работы, используя знания и навыки опытных учителей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можно прогнозировать эффективность 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проекта.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7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268761"/>
            <a:ext cx="79928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</a:t>
            </a:r>
            <a:r>
              <a:rPr lang="ru-RU" sz="2800" b="1" dirty="0" smtClean="0">
                <a:solidFill>
                  <a:schemeClr val="tx2"/>
                </a:solidFill>
              </a:rPr>
              <a:t>           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16633"/>
            <a:ext cx="8568952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Организация </a:t>
            </a:r>
            <a:r>
              <a:rPr lang="ru-RU" sz="3200" b="1" dirty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3200" b="1" dirty="0" smtClean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учителей</a:t>
            </a:r>
            <a:endParaRPr lang="ru-RU" sz="3200" b="1" dirty="0" smtClean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769107"/>
              </p:ext>
            </p:extLst>
          </p:nvPr>
        </p:nvGraphicFramePr>
        <p:xfrm>
          <a:off x="648072" y="636085"/>
          <a:ext cx="8136909" cy="6221915"/>
        </p:xfrm>
        <a:graphic>
          <a:graphicData uri="http://schemas.openxmlformats.org/drawingml/2006/table">
            <a:tbl>
              <a:tblPr firstRow="1" firstCol="1" bandRow="1"/>
              <a:tblGrid>
                <a:gridCol w="2561353">
                  <a:extLst>
                    <a:ext uri="{9D8B030D-6E8A-4147-A177-3AD203B41FA5}">
                      <a16:colId xmlns:a16="http://schemas.microsoft.com/office/drawing/2014/main" val="1595348816"/>
                    </a:ext>
                  </a:extLst>
                </a:gridCol>
                <a:gridCol w="2787778">
                  <a:extLst>
                    <a:ext uri="{9D8B030D-6E8A-4147-A177-3AD203B41FA5}">
                      <a16:colId xmlns:a16="http://schemas.microsoft.com/office/drawing/2014/main" val="654478763"/>
                    </a:ext>
                  </a:extLst>
                </a:gridCol>
                <a:gridCol w="2787778">
                  <a:extLst>
                    <a:ext uri="{9D8B030D-6E8A-4147-A177-3AD203B41FA5}">
                      <a16:colId xmlns:a16="http://schemas.microsoft.com/office/drawing/2014/main" val="150989326"/>
                    </a:ext>
                  </a:extLst>
                </a:gridCol>
              </a:tblGrid>
              <a:tr h="1967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Группа/тема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 группы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Тема, подтемы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153650"/>
                  </a:ext>
                </a:extLst>
              </a:tr>
              <a:tr h="1180207">
                <a:tc rowSpan="2">
                  <a:txBody>
                    <a:bodyPr/>
                    <a:lstStyle/>
                    <a:p>
                      <a:pPr marR="21590" algn="just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читательской грамотности на уроках истории на основе анализа  исторических  документов и НПА. 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Продукт: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создание кейсов по определенной теме с подбором исторических источников и вопросами 1, 2 и 3 группы умений;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21590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Руководитель: И.Г.Тимербулатов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Е.А.Микушкина –Б-Озерская сош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З.Н.Мирсаитова-Степно-Озерская оош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Г.Я.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Фахриева –Фомкинская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А.В.Ибрагимов  -Кульбаево-Марасинская сош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Бородинская битва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Причины начала Отечественной войны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Почему война 1812 называется Отечественной?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Кто поджег Москву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Итоги Отечественной войны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695345"/>
                  </a:ext>
                </a:extLst>
              </a:tr>
              <a:tr h="9835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Руководитель: Г.М.Набиуллина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Г.М.Гибадуллина-Тюрнясевская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И.А. Самойлова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-Селенгушская оош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Т.А.Рахимова –Курманаевская оош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Н.А Захарова -гимназия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 российская революция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Восстание декабристов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Итоги восстания декабристов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Реформы Александра 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Внешняя политика Александра 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651039"/>
                  </a:ext>
                </a:extLst>
              </a:tr>
              <a:tr h="1770311">
                <a:tc>
                  <a:txBody>
                    <a:bodyPr/>
                    <a:lstStyle/>
                    <a:p>
                      <a:pPr marR="111760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читательской грамотности на уроках истории и обществознания с использованием несплошного текста.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Продукт: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инфографика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111760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Руководитель: Е.А.Киргизова 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А.П.Белова- сош №8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В.А.Улангина-Тимерликовская оош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Б.Б.Борисов-сош №2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Н.В.Белова-Кар-Горская оош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Е.Н.Петрова, Е.М.Трофимова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Е.В.Гудилина-сош №4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З.П.Романова-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Якушкинская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Полководцы Гражданской войны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Октябрь 1917 года и его последствия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Причина и ход Гражданской войны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 конная армия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С.Буденного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Гражданская война: красный террор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Итоги Гражданской войны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Первые русские князья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Правление Ярослава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Мудрого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8757966"/>
                  </a:ext>
                </a:extLst>
              </a:tr>
              <a:tr h="1803095">
                <a:tc>
                  <a:txBody>
                    <a:bodyPr/>
                    <a:lstStyle/>
                    <a:p>
                      <a:pPr marR="111760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читательской грамотности на уроках истории и обществознания  с использованием несплошного текста.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Продукт: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инфографика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111760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Руководитель: Н.А.Авдушкина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Гумерова В.Р.-сош 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Калимуллина Ф.И.-Мамыковская сош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Петрова О.В.- сош №9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Рабочие листы по теме «Человек и общество»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Инфографика к 21 заданию ЕГЭ по обществу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Инфографика на подготовку к ЕГЭ по теме «Человек и общество»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Инфографика на подготовку к ЕГЭ по теме «Социальные отношения»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95" marR="49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794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985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268761"/>
            <a:ext cx="79928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</a:t>
            </a:r>
            <a:r>
              <a:rPr lang="ru-RU" sz="2800" b="1" dirty="0" smtClean="0">
                <a:solidFill>
                  <a:schemeClr val="tx2"/>
                </a:solidFill>
              </a:rPr>
              <a:t>           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16633"/>
            <a:ext cx="8568952" cy="320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Организация </a:t>
            </a:r>
            <a:r>
              <a:rPr lang="ru-RU" sz="3200" b="1" dirty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работы учителей</a:t>
            </a:r>
            <a:endParaRPr lang="ru-RU" sz="3200" b="1" dirty="0" smtClean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Добровольное разделение  учителей на группы по 4-6 человек по темам и предметам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2400" b="1" dirty="0" smtClean="0">
                <a:solidFill>
                  <a:srgbClr val="FF33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дает учителю участие в проекте</a:t>
            </a:r>
            <a:r>
              <a:rPr lang="en-US" sz="2400" b="1" dirty="0" smtClean="0">
                <a:solidFill>
                  <a:srgbClr val="FF33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400" b="1" dirty="0" smtClean="0">
                <a:solidFill>
                  <a:srgbClr val="FF33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 smtClean="0">
              <a:solidFill>
                <a:srgbClr val="FF33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-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стать активным участником общего дела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- повысить методический и теоретический уровень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b="1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84" y="3429000"/>
            <a:ext cx="2106234" cy="2808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454693"/>
            <a:ext cx="2067694" cy="2756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3" y="3487907"/>
            <a:ext cx="2247061" cy="272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4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268761"/>
            <a:ext cx="79928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</a:t>
            </a:r>
            <a:r>
              <a:rPr lang="ru-RU" sz="2800" b="1" dirty="0" smtClean="0">
                <a:solidFill>
                  <a:schemeClr val="tx2"/>
                </a:solidFill>
              </a:rPr>
              <a:t>           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60648"/>
            <a:ext cx="8424936" cy="589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работы </a:t>
            </a:r>
            <a:r>
              <a:rPr lang="ru-RU" sz="3200" b="1" dirty="0" smtClean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учителей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3399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 smtClean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Руководители групп – учителя, показывающие высокие   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образовательные результаты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33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Что </a:t>
            </a:r>
            <a:r>
              <a:rPr lang="ru-RU" sz="2400" b="1" dirty="0">
                <a:solidFill>
                  <a:srgbClr val="FF33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дает учителю </a:t>
            </a:r>
            <a:r>
              <a:rPr lang="ru-RU" sz="2400" b="1" dirty="0" smtClean="0">
                <a:solidFill>
                  <a:srgbClr val="FF33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руководителю группы участие  в 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33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33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проекте</a:t>
            </a:r>
            <a:r>
              <a:rPr lang="en-US" sz="2400" b="1" dirty="0">
                <a:solidFill>
                  <a:srgbClr val="FF33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solidFill>
                <a:srgbClr val="FF3399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- опыт руководства взрослыми людьми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- опыт наставничества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b="1" dirty="0" smtClean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</a:rPr>
              <a:t>    </a:t>
            </a:r>
            <a:r>
              <a:rPr lang="ru-RU" sz="2400" b="1" dirty="0">
                <a:solidFill>
                  <a:srgbClr val="FF3399"/>
                </a:solidFill>
              </a:rPr>
              <a:t>Как развивать </a:t>
            </a:r>
            <a:r>
              <a:rPr lang="ru-RU" sz="2400" b="1" dirty="0" smtClean="0">
                <a:solidFill>
                  <a:srgbClr val="FF3399"/>
                </a:solidFill>
              </a:rPr>
              <a:t>учителя  </a:t>
            </a:r>
            <a:r>
              <a:rPr lang="ru-RU" sz="2400" b="1" dirty="0">
                <a:solidFill>
                  <a:srgbClr val="FF3399"/>
                </a:solidFill>
              </a:rPr>
              <a:t>в рамках </a:t>
            </a:r>
            <a:r>
              <a:rPr lang="ru-RU" sz="2400" b="1" dirty="0" smtClean="0">
                <a:solidFill>
                  <a:srgbClr val="FF3399"/>
                </a:solidFill>
              </a:rPr>
              <a:t>проекта, </a:t>
            </a:r>
            <a:r>
              <a:rPr lang="ru-RU" sz="2400" b="1" dirty="0">
                <a:solidFill>
                  <a:srgbClr val="FF3399"/>
                </a:solidFill>
              </a:rPr>
              <a:t>который уже </a:t>
            </a:r>
            <a:r>
              <a:rPr lang="ru-RU" sz="2400" b="1" dirty="0" smtClean="0">
                <a:solidFill>
                  <a:srgbClr val="FF3399"/>
                </a:solidFill>
              </a:rPr>
              <a:t> 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3399"/>
                </a:solidFill>
              </a:rPr>
              <a:t> </a:t>
            </a:r>
            <a:r>
              <a:rPr lang="ru-RU" sz="2400" b="1" dirty="0" smtClean="0">
                <a:solidFill>
                  <a:srgbClr val="FF3399"/>
                </a:solidFill>
              </a:rPr>
              <a:t>   имеет </a:t>
            </a:r>
            <a:r>
              <a:rPr lang="ru-RU" sz="2400" b="1" dirty="0">
                <a:solidFill>
                  <a:srgbClr val="FF3399"/>
                </a:solidFill>
              </a:rPr>
              <a:t>высшую </a:t>
            </a:r>
            <a:r>
              <a:rPr lang="ru-RU" sz="2400" b="1" dirty="0" smtClean="0">
                <a:solidFill>
                  <a:srgbClr val="FF3399"/>
                </a:solidFill>
              </a:rPr>
              <a:t>категорию? </a:t>
            </a:r>
            <a:endParaRPr lang="ru-RU" sz="2400" b="1" dirty="0">
              <a:solidFill>
                <a:srgbClr val="FF3399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написание рецензии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методические разработки или  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64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268761"/>
            <a:ext cx="79928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</a:t>
            </a:r>
            <a:r>
              <a:rPr lang="ru-RU" sz="2800" b="1" dirty="0" smtClean="0">
                <a:solidFill>
                  <a:schemeClr val="tx2"/>
                </a:solidFill>
              </a:rPr>
              <a:t>           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260648"/>
            <a:ext cx="4824536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800" b="1" dirty="0" smtClean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chemeClr val="tx2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332657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ИТОГИ РЕАЛИЗАЦИИ ПРОЕКТА    </a:t>
            </a:r>
          </a:p>
          <a:p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   «Компетентный </a:t>
            </a:r>
            <a:r>
              <a:rPr lang="ru-RU" sz="2400" b="1" dirty="0">
                <a:solidFill>
                  <a:schemeClr val="tx2"/>
                </a:solidFill>
              </a:rPr>
              <a:t>учитель- критически мыслящий ученик»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604994"/>
            <a:ext cx="7920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3399"/>
                </a:solidFill>
              </a:rPr>
              <a:t>      </a:t>
            </a:r>
            <a:r>
              <a:rPr lang="ru-RU" sz="2400" b="1" dirty="0" smtClean="0">
                <a:solidFill>
                  <a:srgbClr val="FF3399"/>
                </a:solidFill>
              </a:rPr>
              <a:t>В </a:t>
            </a:r>
            <a:r>
              <a:rPr lang="ru-RU" sz="2400" b="1" dirty="0">
                <a:solidFill>
                  <a:srgbClr val="FF3399"/>
                </a:solidFill>
              </a:rPr>
              <a:t>выходном </a:t>
            </a:r>
            <a:r>
              <a:rPr lang="ru-RU" sz="2400" b="1" dirty="0" smtClean="0">
                <a:solidFill>
                  <a:srgbClr val="FF3399"/>
                </a:solidFill>
              </a:rPr>
              <a:t>анкетировании </a:t>
            </a:r>
            <a:r>
              <a:rPr lang="ru-RU" sz="2400" b="1" dirty="0">
                <a:solidFill>
                  <a:srgbClr val="FF3399"/>
                </a:solidFill>
              </a:rPr>
              <a:t>приняли участие </a:t>
            </a:r>
            <a:r>
              <a:rPr lang="ru-RU" sz="2400" b="1" dirty="0" smtClean="0">
                <a:solidFill>
                  <a:srgbClr val="FF3399"/>
                </a:solidFill>
              </a:rPr>
              <a:t>26 педагогов:</a:t>
            </a:r>
            <a:endParaRPr lang="ru-RU" sz="2400" b="1" dirty="0">
              <a:solidFill>
                <a:srgbClr val="FF3399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chemeClr val="tx2"/>
                </a:solidFill>
              </a:rPr>
              <a:t>-   участие в проекте было полезным  -  100%,</a:t>
            </a:r>
          </a:p>
          <a:p>
            <a:r>
              <a:rPr lang="ru-RU" sz="2400" b="1" dirty="0">
                <a:solidFill>
                  <a:schemeClr val="tx2"/>
                </a:solidFill>
              </a:rPr>
              <a:t> -   стали активнее использовать методы и приемы ТРКМ- </a:t>
            </a:r>
            <a:r>
              <a:rPr lang="ru-RU" sz="2400" b="1" dirty="0" smtClean="0">
                <a:solidFill>
                  <a:schemeClr val="tx2"/>
                </a:solidFill>
              </a:rPr>
              <a:t>     </a:t>
            </a:r>
          </a:p>
          <a:p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      52</a:t>
            </a:r>
            <a:r>
              <a:rPr lang="ru-RU" sz="2400" b="1" dirty="0">
                <a:solidFill>
                  <a:schemeClr val="tx2"/>
                </a:solidFill>
              </a:rPr>
              <a:t>% (</a:t>
            </a:r>
            <a:r>
              <a:rPr lang="ru-RU" sz="2400" b="1" dirty="0" smtClean="0">
                <a:solidFill>
                  <a:schemeClr val="tx2"/>
                </a:solidFill>
              </a:rPr>
              <a:t>13 уч</a:t>
            </a:r>
            <a:r>
              <a:rPr lang="ru-RU" sz="2400" b="1" dirty="0">
                <a:solidFill>
                  <a:schemeClr val="tx2"/>
                </a:solidFill>
              </a:rPr>
              <a:t>.),        </a:t>
            </a:r>
          </a:p>
          <a:p>
            <a:r>
              <a:rPr lang="ru-RU" sz="2400" b="1" dirty="0">
                <a:solidFill>
                  <a:schemeClr val="tx2"/>
                </a:solidFill>
              </a:rPr>
              <a:t> -   повысился уровень знаний и компетенций в формировании  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>
                <a:solidFill>
                  <a:schemeClr val="tx2"/>
                </a:solidFill>
              </a:rPr>
              <a:t>критического мышления у учащихся -  </a:t>
            </a:r>
            <a:r>
              <a:rPr lang="ru-RU" sz="2400" b="1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     48</a:t>
            </a:r>
            <a:r>
              <a:rPr lang="ru-RU" sz="2400" b="1" dirty="0">
                <a:solidFill>
                  <a:schemeClr val="tx2"/>
                </a:solidFill>
              </a:rPr>
              <a:t>% (</a:t>
            </a:r>
            <a:r>
              <a:rPr lang="ru-RU" sz="2400" b="1" dirty="0" smtClean="0">
                <a:solidFill>
                  <a:schemeClr val="tx2"/>
                </a:solidFill>
              </a:rPr>
              <a:t>12 </a:t>
            </a:r>
            <a:r>
              <a:rPr lang="ru-RU" sz="2400" b="1" dirty="0">
                <a:solidFill>
                  <a:schemeClr val="tx2"/>
                </a:solidFill>
              </a:rPr>
              <a:t>учителей)  </a:t>
            </a:r>
          </a:p>
          <a:p>
            <a:r>
              <a:rPr lang="ru-RU" sz="2400" dirty="0">
                <a:solidFill>
                  <a:schemeClr val="tx2"/>
                </a:solidFill>
              </a:rPr>
              <a:t>          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200" b="1" dirty="0">
                <a:solidFill>
                  <a:schemeClr val="tx2"/>
                </a:solidFill>
              </a:rPr>
              <a:t> </a:t>
            </a:r>
            <a:r>
              <a:rPr lang="ru-RU" sz="2200" b="1" dirty="0" smtClean="0">
                <a:solidFill>
                  <a:schemeClr val="tx2"/>
                </a:solidFill>
              </a:rPr>
              <a:t>       В </a:t>
            </a:r>
            <a:r>
              <a:rPr lang="ru-RU" sz="2200" b="1" dirty="0">
                <a:solidFill>
                  <a:schemeClr val="tx2"/>
                </a:solidFill>
              </a:rPr>
              <a:t>брошюру «Технология критического мышления на уроках  </a:t>
            </a:r>
            <a:r>
              <a:rPr lang="ru-RU" sz="2200" b="1" dirty="0" smtClean="0">
                <a:solidFill>
                  <a:schemeClr val="tx2"/>
                </a:solidFill>
              </a:rPr>
              <a:t> </a:t>
            </a:r>
            <a:r>
              <a:rPr lang="ru-RU" sz="2200" b="1" dirty="0">
                <a:solidFill>
                  <a:schemeClr val="tx2"/>
                </a:solidFill>
              </a:rPr>
              <a:t>истории и обществознания и во внеурочное время» вошли </a:t>
            </a:r>
            <a:r>
              <a:rPr lang="ru-RU" sz="2200" b="1" dirty="0" smtClean="0">
                <a:solidFill>
                  <a:schemeClr val="tx2"/>
                </a:solidFill>
              </a:rPr>
              <a:t>26 разработок учителей. Многие разработки направлены на конкурсы, НПК, заняли призовые места</a:t>
            </a:r>
            <a:endParaRPr lang="ru-RU" sz="2200" b="1" dirty="0">
              <a:solidFill>
                <a:schemeClr val="tx2"/>
              </a:solidFill>
            </a:endParaRPr>
          </a:p>
          <a:p>
            <a:r>
              <a:rPr lang="ru-RU" sz="2000" b="1" dirty="0">
                <a:solidFill>
                  <a:schemeClr val="tx2"/>
                </a:solidFill>
              </a:rPr>
              <a:t>                                </a:t>
            </a:r>
            <a:r>
              <a:rPr lang="ru-RU" sz="2000" b="1" dirty="0" smtClean="0">
                <a:solidFill>
                  <a:schemeClr val="tx2"/>
                </a:solidFill>
              </a:rPr>
              <a:t> </a:t>
            </a:r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56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332656"/>
            <a:ext cx="799288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</a:rPr>
              <a:t> </a:t>
            </a: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885073"/>
            <a:ext cx="7056783" cy="52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0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5276" y="481471"/>
            <a:ext cx="82496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                                  </a:t>
            </a:r>
            <a:r>
              <a:rPr lang="ru-RU" sz="3200" b="1" dirty="0" smtClean="0">
                <a:solidFill>
                  <a:srgbClr val="FF3399"/>
                </a:solidFill>
              </a:rPr>
              <a:t>Результаты </a:t>
            </a:r>
          </a:p>
          <a:p>
            <a:r>
              <a:rPr lang="ru-RU" sz="3200" b="1" dirty="0" smtClean="0">
                <a:solidFill>
                  <a:srgbClr val="FF3399"/>
                </a:solidFill>
              </a:rPr>
              <a:t>           Единого государственного   экзамена</a:t>
            </a:r>
            <a:endParaRPr lang="ru-RU" sz="3200" b="1" dirty="0">
              <a:solidFill>
                <a:srgbClr val="FF3399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094303"/>
              </p:ext>
            </p:extLst>
          </p:nvPr>
        </p:nvGraphicFramePr>
        <p:xfrm>
          <a:off x="755576" y="1905178"/>
          <a:ext cx="3643608" cy="2745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3795407"/>
              </p:ext>
            </p:extLst>
          </p:nvPr>
        </p:nvGraphicFramePr>
        <p:xfrm>
          <a:off x="4399184" y="3645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5172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116633"/>
            <a:ext cx="763284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                             </a:t>
            </a:r>
            <a:r>
              <a:rPr lang="ru-RU" sz="2800" b="1" dirty="0" smtClean="0">
                <a:solidFill>
                  <a:schemeClr val="tx2"/>
                </a:solidFill>
              </a:rPr>
              <a:t>Результаты  </a:t>
            </a:r>
          </a:p>
          <a:p>
            <a:r>
              <a:rPr lang="ru-RU" sz="2800" b="1" dirty="0" smtClean="0">
                <a:solidFill>
                  <a:schemeClr val="tx2"/>
                </a:solidFill>
              </a:rPr>
              <a:t>             предметных олимпиад </a:t>
            </a:r>
          </a:p>
          <a:p>
            <a:endParaRPr lang="ru-RU" sz="28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r>
              <a:rPr lang="ru-RU" sz="2200" b="1" dirty="0" smtClean="0">
                <a:solidFill>
                  <a:schemeClr val="tx2"/>
                </a:solidFill>
              </a:rPr>
              <a:t>              1 призер заключительного этапа ВОШ по истории</a:t>
            </a:r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18063"/>
              </p:ext>
            </p:extLst>
          </p:nvPr>
        </p:nvGraphicFramePr>
        <p:xfrm>
          <a:off x="827584" y="1079577"/>
          <a:ext cx="7704856" cy="23912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1091">
                  <a:extLst>
                    <a:ext uri="{9D8B030D-6E8A-4147-A177-3AD203B41FA5}">
                      <a16:colId xmlns:a16="http://schemas.microsoft.com/office/drawing/2014/main" val="4267434572"/>
                    </a:ext>
                  </a:extLst>
                </a:gridCol>
                <a:gridCol w="1925399">
                  <a:extLst>
                    <a:ext uri="{9D8B030D-6E8A-4147-A177-3AD203B41FA5}">
                      <a16:colId xmlns:a16="http://schemas.microsoft.com/office/drawing/2014/main" val="3132604790"/>
                    </a:ext>
                  </a:extLst>
                </a:gridCol>
                <a:gridCol w="1542494">
                  <a:extLst>
                    <a:ext uri="{9D8B030D-6E8A-4147-A177-3AD203B41FA5}">
                      <a16:colId xmlns:a16="http://schemas.microsoft.com/office/drawing/2014/main" val="3378404092"/>
                    </a:ext>
                  </a:extLst>
                </a:gridCol>
                <a:gridCol w="1695872">
                  <a:extLst>
                    <a:ext uri="{9D8B030D-6E8A-4147-A177-3AD203B41FA5}">
                      <a16:colId xmlns:a16="http://schemas.microsoft.com/office/drawing/2014/main" val="118928214"/>
                    </a:ext>
                  </a:extLst>
                </a:gridCol>
              </a:tblGrid>
              <a:tr h="434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Предмет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2021/2022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2022/2023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2023/2024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7854112"/>
                  </a:ext>
                </a:extLst>
              </a:tr>
              <a:tr h="269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История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ru-RU" sz="20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ru-RU" sz="20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ru-RU" sz="20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0043351"/>
                  </a:ext>
                </a:extLst>
              </a:tr>
              <a:tr h="269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Общество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ru-RU" sz="20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ru-RU" sz="20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830537"/>
                  </a:ext>
                </a:extLst>
              </a:tr>
              <a:tr h="5502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История Татарстана и татарского народа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ru-RU" sz="20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2225400"/>
                  </a:ext>
                </a:extLst>
              </a:tr>
              <a:tr h="269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Право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7088496"/>
                  </a:ext>
                </a:extLst>
              </a:tr>
              <a:tr h="269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ИТОГО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ru-RU" sz="20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ru-RU" sz="20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ru-RU" sz="2000" b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6099427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77072"/>
            <a:ext cx="4240543" cy="243699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65" y="4077072"/>
            <a:ext cx="3595993" cy="243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56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9307" y="101361"/>
            <a:ext cx="799288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</a:rPr>
              <a:t>Профессиональные конкурсы </a:t>
            </a:r>
          </a:p>
          <a:p>
            <a:endParaRPr lang="ru-RU" sz="2200" b="1" dirty="0">
              <a:solidFill>
                <a:schemeClr val="tx2"/>
              </a:solidFill>
            </a:endParaRPr>
          </a:p>
          <a:p>
            <a:r>
              <a:rPr lang="ru-RU" sz="2200" b="1" dirty="0" smtClean="0">
                <a:solidFill>
                  <a:schemeClr val="tx2"/>
                </a:solidFill>
              </a:rPr>
              <a:t>Региональный этап конкурса профессионального мастерства </a:t>
            </a:r>
          </a:p>
          <a:p>
            <a:r>
              <a:rPr lang="ru-RU" sz="2200" b="1" dirty="0" smtClean="0">
                <a:solidFill>
                  <a:schemeClr val="tx2"/>
                </a:solidFill>
              </a:rPr>
              <a:t>                                        «Учитель года»</a:t>
            </a: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335" y="1690582"/>
            <a:ext cx="2628677" cy="2628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7172" y="1722395"/>
            <a:ext cx="2638190" cy="2557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0728" y="4305013"/>
            <a:ext cx="3093036" cy="2343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83" y="2886011"/>
            <a:ext cx="2093253" cy="2787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50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9307" y="101361"/>
            <a:ext cx="7992888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</a:rPr>
              <a:t>Профессиональные конкурсы </a:t>
            </a: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r>
              <a:rPr lang="ru-RU" sz="2200" b="1" dirty="0" smtClean="0">
                <a:solidFill>
                  <a:schemeClr val="tx2"/>
                </a:solidFill>
              </a:rPr>
              <a:t>      </a:t>
            </a:r>
            <a:endParaRPr lang="ru-RU" sz="2200" b="1" dirty="0">
              <a:solidFill>
                <a:schemeClr val="tx2"/>
              </a:solidFill>
            </a:endParaRPr>
          </a:p>
          <a:p>
            <a:r>
              <a:rPr lang="ru-RU" sz="2200" b="1" dirty="0" smtClean="0">
                <a:solidFill>
                  <a:schemeClr val="tx2"/>
                </a:solidFill>
              </a:rPr>
              <a:t>     </a:t>
            </a:r>
            <a:r>
              <a:rPr lang="ru-RU" sz="2200" b="1" dirty="0" smtClean="0">
                <a:solidFill>
                  <a:srgbClr val="FF3399"/>
                </a:solidFill>
              </a:rPr>
              <a:t>24 учителя истории </a:t>
            </a:r>
          </a:p>
          <a:p>
            <a:r>
              <a:rPr lang="ru-RU" sz="2200" b="1" dirty="0">
                <a:solidFill>
                  <a:schemeClr val="tx2"/>
                </a:solidFill>
              </a:rPr>
              <a:t>с</a:t>
            </a:r>
            <a:r>
              <a:rPr lang="ru-RU" sz="2200" b="1" dirty="0" smtClean="0">
                <a:solidFill>
                  <a:schemeClr val="tx2"/>
                </a:solidFill>
              </a:rPr>
              <a:t>убъектов РФ и дружественных</a:t>
            </a:r>
          </a:p>
          <a:p>
            <a:r>
              <a:rPr lang="ru-RU" sz="2200" b="1" dirty="0">
                <a:solidFill>
                  <a:schemeClr val="tx2"/>
                </a:solidFill>
              </a:rPr>
              <a:t>с</a:t>
            </a:r>
            <a:r>
              <a:rPr lang="ru-RU" sz="2200" b="1" dirty="0" smtClean="0">
                <a:solidFill>
                  <a:schemeClr val="tx2"/>
                </a:solidFill>
              </a:rPr>
              <a:t>тран –участники очного этапа</a:t>
            </a:r>
          </a:p>
          <a:p>
            <a:r>
              <a:rPr lang="ru-RU" sz="2200" b="1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200" b="1" dirty="0" smtClean="0">
                <a:solidFill>
                  <a:schemeClr val="tx2"/>
                </a:solidFill>
              </a:rPr>
              <a:t>    </a:t>
            </a:r>
            <a:r>
              <a:rPr lang="ru-RU" sz="2200" b="1" dirty="0" smtClean="0">
                <a:solidFill>
                  <a:srgbClr val="FF3399"/>
                </a:solidFill>
              </a:rPr>
              <a:t>3 место </a:t>
            </a:r>
            <a:endParaRPr lang="ru-RU" sz="2200" b="1" dirty="0">
              <a:solidFill>
                <a:srgbClr val="FF3399"/>
              </a:solidFill>
            </a:endParaRPr>
          </a:p>
          <a:p>
            <a:r>
              <a:rPr lang="ru-RU" sz="2200" b="1" dirty="0" smtClean="0">
                <a:solidFill>
                  <a:schemeClr val="tx2"/>
                </a:solidFill>
              </a:rPr>
              <a:t>Юсупова Венера Феликсовна –</a:t>
            </a:r>
          </a:p>
          <a:p>
            <a:r>
              <a:rPr lang="ru-RU" sz="2200" b="1" dirty="0">
                <a:solidFill>
                  <a:schemeClr val="tx2"/>
                </a:solidFill>
              </a:rPr>
              <a:t>у</a:t>
            </a:r>
            <a:r>
              <a:rPr lang="ru-RU" sz="2200" b="1" dirty="0" smtClean="0">
                <a:solidFill>
                  <a:schemeClr val="tx2"/>
                </a:solidFill>
              </a:rPr>
              <a:t>читель истории МБОУ</a:t>
            </a:r>
          </a:p>
          <a:p>
            <a:r>
              <a:rPr lang="ru-RU" sz="2200" b="1" dirty="0" smtClean="0">
                <a:solidFill>
                  <a:schemeClr val="tx2"/>
                </a:solidFill>
              </a:rPr>
              <a:t> «</a:t>
            </a:r>
            <a:r>
              <a:rPr lang="ru-RU" sz="2200" b="1" dirty="0" err="1" smtClean="0">
                <a:solidFill>
                  <a:schemeClr val="tx2"/>
                </a:solidFill>
              </a:rPr>
              <a:t>Бурметьевская</a:t>
            </a:r>
            <a:r>
              <a:rPr lang="ru-RU" sz="2200" b="1" dirty="0" smtClean="0">
                <a:solidFill>
                  <a:schemeClr val="tx2"/>
                </a:solidFill>
              </a:rPr>
              <a:t> СОШ»</a:t>
            </a:r>
            <a:endParaRPr lang="ru-RU" sz="2200" b="1" dirty="0">
              <a:solidFill>
                <a:schemeClr val="tx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56992"/>
            <a:ext cx="3995283" cy="2943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s://static.tildacdn.com/tild3231-3332-4839-a362-623361643764/image-by-item-and-al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270" y="764704"/>
            <a:ext cx="4312025" cy="228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49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2" b="26259"/>
          <a:stretch/>
        </p:blipFill>
        <p:spPr>
          <a:xfrm>
            <a:off x="7343782" y="51147"/>
            <a:ext cx="1800218" cy="8367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0" t="21398" r="28358" b="20524"/>
          <a:stretch/>
        </p:blipFill>
        <p:spPr>
          <a:xfrm>
            <a:off x="5868144" y="0"/>
            <a:ext cx="1634081" cy="962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116632"/>
            <a:ext cx="7848872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   </a:t>
            </a:r>
            <a:r>
              <a:rPr lang="ru-RU" sz="2800" b="1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800" b="1" dirty="0" smtClean="0">
                <a:solidFill>
                  <a:srgbClr val="FF3399"/>
                </a:solidFill>
              </a:rPr>
              <a:t>Основными </a:t>
            </a:r>
            <a:r>
              <a:rPr lang="ru-RU" sz="2800" b="1" dirty="0">
                <a:solidFill>
                  <a:srgbClr val="FF3399"/>
                </a:solidFill>
              </a:rPr>
              <a:t>качествами и </a:t>
            </a:r>
            <a:endParaRPr lang="ru-RU" sz="2800" b="1" dirty="0" smtClean="0">
              <a:solidFill>
                <a:srgbClr val="FF3399"/>
              </a:solidFill>
            </a:endParaRPr>
          </a:p>
          <a:p>
            <a:r>
              <a:rPr lang="ru-RU" sz="2800" b="1" dirty="0">
                <a:solidFill>
                  <a:srgbClr val="FF3399"/>
                </a:solidFill>
              </a:rPr>
              <a:t>н</a:t>
            </a:r>
            <a:r>
              <a:rPr lang="ru-RU" sz="2800" b="1" dirty="0" smtClean="0">
                <a:solidFill>
                  <a:srgbClr val="FF3399"/>
                </a:solidFill>
              </a:rPr>
              <a:t>авыками </a:t>
            </a:r>
            <a:r>
              <a:rPr lang="ru-RU" sz="2800" b="1" dirty="0">
                <a:solidFill>
                  <a:srgbClr val="FF3399"/>
                </a:solidFill>
              </a:rPr>
              <a:t>хорошего методиста считаются</a:t>
            </a:r>
            <a:r>
              <a:rPr lang="ru-RU" sz="2800" b="1" dirty="0" smtClean="0">
                <a:solidFill>
                  <a:srgbClr val="FF3399"/>
                </a:solidFill>
              </a:rPr>
              <a:t>:</a:t>
            </a:r>
          </a:p>
          <a:p>
            <a:endParaRPr lang="ru-RU" sz="2000" b="1" dirty="0">
              <a:solidFill>
                <a:srgbClr val="FF3399"/>
              </a:solidFill>
            </a:endParaRPr>
          </a:p>
          <a:p>
            <a:r>
              <a:rPr lang="ru-RU" sz="2800" b="1" dirty="0" smtClean="0">
                <a:solidFill>
                  <a:schemeClr val="tx2"/>
                </a:solidFill>
              </a:rPr>
              <a:t>- наличие </a:t>
            </a:r>
            <a:r>
              <a:rPr lang="ru-RU" sz="2800" b="1" dirty="0">
                <a:solidFill>
                  <a:schemeClr val="tx2"/>
                </a:solidFill>
              </a:rPr>
              <a:t>организаторских способностей</a:t>
            </a:r>
          </a:p>
          <a:p>
            <a:r>
              <a:rPr lang="ru-RU" sz="2800" b="1" dirty="0" smtClean="0">
                <a:solidFill>
                  <a:schemeClr val="tx2"/>
                </a:solidFill>
              </a:rPr>
              <a:t>- расположенность </a:t>
            </a:r>
            <a:r>
              <a:rPr lang="ru-RU" sz="2800" b="1" dirty="0">
                <a:solidFill>
                  <a:schemeClr val="tx2"/>
                </a:solidFill>
              </a:rPr>
              <a:t>к освоению новых знаний</a:t>
            </a:r>
          </a:p>
          <a:p>
            <a:r>
              <a:rPr lang="ru-RU" sz="2800" b="1" dirty="0" smtClean="0">
                <a:solidFill>
                  <a:schemeClr val="tx2"/>
                </a:solidFill>
              </a:rPr>
              <a:t>- гибкость </a:t>
            </a:r>
            <a:r>
              <a:rPr lang="ru-RU" sz="2800" b="1" dirty="0">
                <a:solidFill>
                  <a:schemeClr val="tx2"/>
                </a:solidFill>
              </a:rPr>
              <a:t>в меняющихся условиях</a:t>
            </a:r>
          </a:p>
          <a:p>
            <a:r>
              <a:rPr lang="ru-RU" sz="2800" b="1" dirty="0" smtClean="0">
                <a:solidFill>
                  <a:schemeClr val="tx2"/>
                </a:solidFill>
              </a:rPr>
              <a:t> -системное </a:t>
            </a:r>
            <a:r>
              <a:rPr lang="ru-RU" sz="2800" b="1" dirty="0">
                <a:solidFill>
                  <a:schemeClr val="tx2"/>
                </a:solidFill>
              </a:rPr>
              <a:t>и аналитическое </a:t>
            </a:r>
            <a:r>
              <a:rPr lang="ru-RU" sz="2800" b="1" dirty="0" smtClean="0">
                <a:solidFill>
                  <a:schemeClr val="tx2"/>
                </a:solidFill>
              </a:rPr>
              <a:t>мышление</a:t>
            </a:r>
          </a:p>
          <a:p>
            <a:endParaRPr lang="ru-RU" sz="2800" b="1" dirty="0" smtClean="0">
              <a:solidFill>
                <a:schemeClr val="tx2"/>
              </a:solidFill>
            </a:endParaRPr>
          </a:p>
          <a:p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smtClean="0">
                <a:solidFill>
                  <a:srgbClr val="FF3399"/>
                </a:solidFill>
              </a:rPr>
              <a:t>- создание благоприятного психологического     </a:t>
            </a:r>
          </a:p>
          <a:p>
            <a:r>
              <a:rPr lang="ru-RU" sz="2800" b="1" dirty="0">
                <a:solidFill>
                  <a:srgbClr val="FF3399"/>
                </a:solidFill>
              </a:rPr>
              <a:t> </a:t>
            </a:r>
            <a:r>
              <a:rPr lang="ru-RU" sz="2800" b="1" dirty="0" smtClean="0">
                <a:solidFill>
                  <a:srgbClr val="FF3399"/>
                </a:solidFill>
              </a:rPr>
              <a:t>  климата и духа командной работы в</a:t>
            </a:r>
          </a:p>
          <a:p>
            <a:r>
              <a:rPr lang="ru-RU" sz="2800" b="1" dirty="0">
                <a:solidFill>
                  <a:srgbClr val="FF3399"/>
                </a:solidFill>
              </a:rPr>
              <a:t> </a:t>
            </a:r>
            <a:r>
              <a:rPr lang="ru-RU" sz="2800" b="1" dirty="0" smtClean="0">
                <a:solidFill>
                  <a:srgbClr val="FF3399"/>
                </a:solidFill>
              </a:rPr>
              <a:t>  учительском коллективе</a:t>
            </a: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  <a:p>
            <a:endParaRPr lang="ru-RU" sz="2200" b="1" dirty="0" smtClean="0">
              <a:solidFill>
                <a:schemeClr val="tx2"/>
              </a:solidFill>
            </a:endParaRPr>
          </a:p>
          <a:p>
            <a:endParaRPr lang="ru-RU" sz="2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73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6845</TotalTime>
  <Words>1402</Words>
  <Application>Microsoft Office PowerPoint</Application>
  <PresentationFormat>Экран (4:3)</PresentationFormat>
  <Paragraphs>389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подготовке и проведении праздничных мероприятий, посвященных Дню Республики Татарстан и Дню города Нурлат</dc:title>
  <dc:creator>Приемная Культура2</dc:creator>
  <cp:lastModifiedBy>Гульфия</cp:lastModifiedBy>
  <cp:revision>508</cp:revision>
  <dcterms:created xsi:type="dcterms:W3CDTF">2019-08-05T10:20:46Z</dcterms:created>
  <dcterms:modified xsi:type="dcterms:W3CDTF">2024-02-28T11:36:34Z</dcterms:modified>
</cp:coreProperties>
</file>